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58" r:id="rId4"/>
    <p:sldId id="257" r:id="rId5"/>
    <p:sldId id="260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au Philomene" panose="020B0604020202020204" charset="0"/>
      <p:regular r:id="rId17"/>
    </p:embeddedFont>
    <p:embeddedFont>
      <p:font typeface="Clear Sans" panose="020B0604020202020204" charset="0"/>
      <p:regular r:id="rId18"/>
    </p:embeddedFont>
    <p:embeddedFont>
      <p:font typeface="Clear Sans Bold" panose="020B0604020202020204" charset="0"/>
      <p:regular r:id="rId19"/>
    </p:embeddedFont>
    <p:embeddedFont>
      <p:font typeface="Open Sans" panose="020B0604020202020204" charset="0"/>
      <p:regular r:id="rId20"/>
    </p:embeddedFont>
    <p:embeddedFont>
      <p:font typeface="Open Sans Bold" panose="020B0604020202020204" charset="0"/>
      <p:regular r:id="rId21"/>
    </p:embeddedFont>
    <p:embeddedFont>
      <p:font typeface="Times New Roman Bold" panose="02020803070505020304" pitchFamily="18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0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8B8F30-571B-4155-770E-0A23788EF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285A9-8B81-9F2F-DB38-C3A0FA742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23479-D2B7-426A-8F62-ED565FB6EE0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48AC6-0EF2-BCE8-C774-5EC0DEF49F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7C9CA-058A-C66D-64A7-BA29C9064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2C13A-7371-4091-BBE2-7EFE52BB2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2107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B4C54-7552-4C72-B12E-A76141E129F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73FDF-FB9A-4AC3-B8D9-58DAA399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0964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9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E490-7983-48E0-A07C-D23B2FAC4503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1A81-2EB7-4837-ACA3-F185F4AB7CF1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36AF-B70E-4005-B4D2-B84CAF4F6FD5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2E9E-D540-436D-B164-886154C27102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2A8FC-9D3D-4A80-8901-64AC98A33F2A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BD2E-FFFF-47B6-9381-4A6C37F80DC3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10CA-1920-4F89-B571-94AF053BBA69}" type="datetime1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5241-F929-45D1-9B14-E6215BE020E6}" type="datetime1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B590-CC66-4D36-AF0D-08556F43BD79}" type="datetime1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EC530-6E48-416C-9521-F4046F7A42C2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8E63C-E550-4EEC-828B-01B836B16725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21467-AA5A-4C1F-B989-BA9E8C090138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airplanes on a runway&#10;&#10;Description automatically generated">
            <a:extLst>
              <a:ext uri="{FF2B5EF4-FFF2-40B4-BE49-F238E27FC236}">
                <a16:creationId xmlns:a16="http://schemas.microsoft.com/office/drawing/2014/main" id="{1DC19B9F-DB03-9DCD-1C98-8B9FEE016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b="18072"/>
          <a:stretch/>
        </p:blipFill>
        <p:spPr>
          <a:xfrm>
            <a:off x="-1" y="20136"/>
            <a:ext cx="18288001" cy="630217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4412717"/>
            <a:ext cx="18283427" cy="2743199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CA76DF3-3703-6CC1-EA49-5E15BD92B6D4}"/>
              </a:ext>
            </a:extLst>
          </p:cNvPr>
          <p:cNvSpPr txBox="1"/>
          <p:nvPr/>
        </p:nvSpPr>
        <p:spPr>
          <a:xfrm>
            <a:off x="2895600" y="5825262"/>
            <a:ext cx="1196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ULB</a:t>
            </a:r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UTS100</a:t>
            </a:r>
          </a:p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12907-8D99-23BB-4505-2C32CC13ECF9}"/>
              </a:ext>
            </a:extLst>
          </p:cNvPr>
          <p:cNvSpPr txBox="1"/>
          <p:nvPr/>
        </p:nvSpPr>
        <p:spPr>
          <a:xfrm>
            <a:off x="5791200" y="8271307"/>
            <a:ext cx="152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7E2E98-E59C-DFEB-4797-D0268FBE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7732715"/>
            <a:ext cx="4849088" cy="227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498711" y="799853"/>
            <a:ext cx="14760589" cy="8764325"/>
            <a:chOff x="0" y="0"/>
            <a:chExt cx="3887563" cy="2308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7563" cy="2308300"/>
            </a:xfrm>
            <a:custGeom>
              <a:avLst/>
              <a:gdLst/>
              <a:ahLst/>
              <a:cxnLst/>
              <a:rect l="l" t="t" r="r" b="b"/>
              <a:pathLst>
                <a:path w="3887563" h="2308300">
                  <a:moveTo>
                    <a:pt x="0" y="0"/>
                  </a:moveTo>
                  <a:lnTo>
                    <a:pt x="3887563" y="0"/>
                  </a:lnTo>
                  <a:lnTo>
                    <a:pt x="3887563" y="2308300"/>
                  </a:lnTo>
                  <a:lnTo>
                    <a:pt x="0" y="230830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887563" cy="233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64359" y="8292356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2294531" y="1010936"/>
            <a:ext cx="11438531" cy="4012768"/>
            <a:chOff x="0" y="0"/>
            <a:chExt cx="1355196" cy="4754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5196" cy="475418"/>
            </a:xfrm>
            <a:custGeom>
              <a:avLst/>
              <a:gdLst/>
              <a:ahLst/>
              <a:cxnLst/>
              <a:rect l="l" t="t" r="r" b="b"/>
              <a:pathLst>
                <a:path w="1355196" h="475418">
                  <a:moveTo>
                    <a:pt x="1355196" y="237709"/>
                  </a:moveTo>
                  <a:lnTo>
                    <a:pt x="1151996" y="475418"/>
                  </a:lnTo>
                  <a:lnTo>
                    <a:pt x="203200" y="475418"/>
                  </a:lnTo>
                  <a:lnTo>
                    <a:pt x="0" y="23770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237709"/>
                  </a:lnTo>
                  <a:close/>
                </a:path>
              </a:pathLst>
            </a:custGeom>
            <a:gradFill rotWithShape="1">
              <a:gsLst>
                <a:gs pos="0">
                  <a:srgbClr val="B1D3F5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1126596" cy="503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63957" y="1010936"/>
            <a:ext cx="11438531" cy="4012768"/>
            <a:chOff x="0" y="0"/>
            <a:chExt cx="1355196" cy="4754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5196" cy="475418"/>
            </a:xfrm>
            <a:custGeom>
              <a:avLst/>
              <a:gdLst/>
              <a:ahLst/>
              <a:cxnLst/>
              <a:rect l="l" t="t" r="r" b="b"/>
              <a:pathLst>
                <a:path w="1355196" h="475418">
                  <a:moveTo>
                    <a:pt x="1355196" y="237709"/>
                  </a:moveTo>
                  <a:lnTo>
                    <a:pt x="1151996" y="475418"/>
                  </a:lnTo>
                  <a:lnTo>
                    <a:pt x="203200" y="475418"/>
                  </a:lnTo>
                  <a:lnTo>
                    <a:pt x="0" y="23770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2377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1126596" cy="503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1103" y="2476500"/>
            <a:ext cx="8833868" cy="142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71"/>
              </a:lnSpc>
            </a:pPr>
            <a:r>
              <a:rPr lang="en-US" sz="11023" dirty="0">
                <a:solidFill>
                  <a:srgbClr val="000000"/>
                </a:solidFill>
                <a:latin typeface="Chau Philomene"/>
              </a:rPr>
              <a:t>Introducing…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32864" y="5366604"/>
            <a:ext cx="8622273" cy="3529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9"/>
              </a:lnSpc>
            </a:pPr>
            <a:r>
              <a:rPr lang="en-US" sz="14209" dirty="0">
                <a:solidFill>
                  <a:srgbClr val="FFFFFF"/>
                </a:solidFill>
                <a:latin typeface="Chau Philomene"/>
              </a:rPr>
              <a:t>UTS100</a:t>
            </a:r>
          </a:p>
          <a:p>
            <a:pPr algn="ctr">
              <a:lnSpc>
                <a:spcPts val="13499"/>
              </a:lnSpc>
            </a:pPr>
            <a:r>
              <a:rPr lang="en-US" sz="14209" dirty="0">
                <a:solidFill>
                  <a:srgbClr val="FFFFFF"/>
                </a:solidFill>
                <a:latin typeface="Chau Philomene"/>
              </a:rPr>
              <a:t>ULB TESTER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55083" y="1555224"/>
            <a:ext cx="7502367" cy="273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004AAD"/>
                </a:solidFill>
                <a:latin typeface="Times New Roman Bold"/>
              </a:rPr>
              <a:t>ULB</a:t>
            </a:r>
            <a:r>
              <a:rPr lang="en-US" sz="14400" dirty="0">
                <a:solidFill>
                  <a:srgbClr val="FF3131"/>
                </a:solidFill>
                <a:latin typeface="Times New Roman Bold"/>
              </a:rPr>
              <a:t>T</a:t>
            </a:r>
            <a:r>
              <a:rPr lang="en-US" sz="14400" dirty="0">
                <a:solidFill>
                  <a:srgbClr val="004AAD"/>
                </a:solidFill>
                <a:latin typeface="Times New Roman Bold"/>
              </a:rPr>
              <a:t>eq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4DF059-A7F1-4628-96B1-8A0DAA39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387" y="4324718"/>
            <a:ext cx="3470013" cy="4857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766518" y="4473204"/>
            <a:ext cx="9491350" cy="8156629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10994" y="-4293026"/>
            <a:ext cx="18092203" cy="6911268"/>
            <a:chOff x="0" y="0"/>
            <a:chExt cx="1549341" cy="5918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9341" cy="591852"/>
            </a:xfrm>
            <a:custGeom>
              <a:avLst/>
              <a:gdLst/>
              <a:ahLst/>
              <a:cxnLst/>
              <a:rect l="l" t="t" r="r" b="b"/>
              <a:pathLst>
                <a:path w="1549341" h="591852">
                  <a:moveTo>
                    <a:pt x="1549341" y="295926"/>
                  </a:moveTo>
                  <a:lnTo>
                    <a:pt x="1346141" y="591852"/>
                  </a:lnTo>
                  <a:lnTo>
                    <a:pt x="203200" y="591852"/>
                  </a:lnTo>
                  <a:lnTo>
                    <a:pt x="0" y="295926"/>
                  </a:lnTo>
                  <a:lnTo>
                    <a:pt x="203200" y="0"/>
                  </a:lnTo>
                  <a:lnTo>
                    <a:pt x="1346141" y="0"/>
                  </a:lnTo>
                  <a:lnTo>
                    <a:pt x="1549341" y="295926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1320741" cy="6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24159" y="170645"/>
            <a:ext cx="9870332" cy="8547263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68" r="-150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257752" y="2759739"/>
            <a:ext cx="1042921" cy="788397"/>
            <a:chOff x="0" y="0"/>
            <a:chExt cx="812800" cy="6144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14437"/>
            </a:xfrm>
            <a:custGeom>
              <a:avLst/>
              <a:gdLst/>
              <a:ahLst/>
              <a:cxnLst/>
              <a:rect l="l" t="t" r="r" b="b"/>
              <a:pathLst>
                <a:path w="812800" h="614437">
                  <a:moveTo>
                    <a:pt x="406400" y="0"/>
                  </a:moveTo>
                  <a:lnTo>
                    <a:pt x="812800" y="614437"/>
                  </a:lnTo>
                  <a:lnTo>
                    <a:pt x="0" y="61443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56699"/>
              <a:ext cx="558800" cy="31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858594" y="-4140626"/>
            <a:ext cx="18092203" cy="6758868"/>
            <a:chOff x="0" y="0"/>
            <a:chExt cx="1549341" cy="5788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49341" cy="578802"/>
            </a:xfrm>
            <a:custGeom>
              <a:avLst/>
              <a:gdLst/>
              <a:ahLst/>
              <a:cxnLst/>
              <a:rect l="l" t="t" r="r" b="b"/>
              <a:pathLst>
                <a:path w="1549341" h="578802">
                  <a:moveTo>
                    <a:pt x="1549341" y="289401"/>
                  </a:moveTo>
                  <a:lnTo>
                    <a:pt x="1346141" y="578802"/>
                  </a:lnTo>
                  <a:lnTo>
                    <a:pt x="203200" y="578802"/>
                  </a:lnTo>
                  <a:lnTo>
                    <a:pt x="0" y="289401"/>
                  </a:lnTo>
                  <a:lnTo>
                    <a:pt x="203200" y="0"/>
                  </a:lnTo>
                  <a:lnTo>
                    <a:pt x="1346141" y="0"/>
                  </a:lnTo>
                  <a:lnTo>
                    <a:pt x="1549341" y="2894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1320741" cy="607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85014" y="342095"/>
            <a:ext cx="14326351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9"/>
              </a:lnSpc>
            </a:pPr>
            <a:r>
              <a:rPr lang="en-US" sz="6999">
                <a:solidFill>
                  <a:srgbClr val="000000"/>
                </a:solidFill>
                <a:latin typeface="Chau Philomene"/>
              </a:rPr>
              <a:t>IMPORTANCE OF UNDERWATER LOCATOR BEACON TESTING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77573" y="2776112"/>
            <a:ext cx="99465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Open Sans Bold"/>
              </a:rPr>
              <a:t>Search and Rescue Readiness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1257752" y="5835865"/>
            <a:ext cx="1042921" cy="788397"/>
            <a:chOff x="0" y="0"/>
            <a:chExt cx="812800" cy="6144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14437"/>
            </a:xfrm>
            <a:custGeom>
              <a:avLst/>
              <a:gdLst/>
              <a:ahLst/>
              <a:cxnLst/>
              <a:rect l="l" t="t" r="r" b="b"/>
              <a:pathLst>
                <a:path w="812800" h="614437">
                  <a:moveTo>
                    <a:pt x="406400" y="0"/>
                  </a:moveTo>
                  <a:lnTo>
                    <a:pt x="812800" y="614437"/>
                  </a:lnTo>
                  <a:lnTo>
                    <a:pt x="0" y="61443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256699"/>
              <a:ext cx="558800" cy="31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631754" y="5890056"/>
            <a:ext cx="1072804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Open Sans Bold"/>
              </a:rPr>
              <a:t>Enhanced Operational Safety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629469" y="8551518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10634" y="3744548"/>
            <a:ext cx="13880440" cy="182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7" dirty="0">
                <a:solidFill>
                  <a:srgbClr val="000000"/>
                </a:solidFill>
                <a:latin typeface="Open Sans"/>
              </a:rPr>
              <a:t>Regular testing ensures the functionality of these beacons, enabling swift and efficient search and rescue operations</a:t>
            </a:r>
          </a:p>
          <a:p>
            <a:pPr>
              <a:lnSpc>
                <a:spcPts val="4925"/>
              </a:lnSpc>
            </a:pPr>
            <a:r>
              <a:rPr lang="en-US" sz="3517" dirty="0">
                <a:solidFill>
                  <a:srgbClr val="000000"/>
                </a:solidFill>
                <a:latin typeface="Open Sans"/>
              </a:rPr>
              <a:t>in the event of an incident.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0634" y="6684849"/>
            <a:ext cx="13880440" cy="2453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5"/>
              </a:lnSpc>
            </a:pPr>
            <a:r>
              <a:rPr lang="en-US" sz="3517" dirty="0">
                <a:solidFill>
                  <a:srgbClr val="000000"/>
                </a:solidFill>
                <a:latin typeface="Open Sans"/>
              </a:rPr>
              <a:t>Regular ULB testing contributes to the overall safety of aviation operations. It minimizes the likelihood of equipment failure during critical moments, fostering a proactive approach to safety management.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50132" y="570371"/>
            <a:ext cx="15955971" cy="8916529"/>
            <a:chOff x="0" y="0"/>
            <a:chExt cx="2791520" cy="15599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1559960"/>
            </a:xfrm>
            <a:custGeom>
              <a:avLst/>
              <a:gdLst/>
              <a:ahLst/>
              <a:cxnLst/>
              <a:rect l="l" t="t" r="r" b="b"/>
              <a:pathLst>
                <a:path w="2791520" h="1559960">
                  <a:moveTo>
                    <a:pt x="2791520" y="779980"/>
                  </a:moveTo>
                  <a:lnTo>
                    <a:pt x="2588320" y="1559960"/>
                  </a:lnTo>
                  <a:lnTo>
                    <a:pt x="203200" y="1559960"/>
                  </a:lnTo>
                  <a:lnTo>
                    <a:pt x="0" y="779980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779980"/>
                  </a:lnTo>
                  <a:close/>
                </a:path>
              </a:pathLst>
            </a:custGeom>
            <a:solidFill>
              <a:srgbClr val="8EE5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1588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79253" y="1599606"/>
            <a:ext cx="14246095" cy="1949730"/>
            <a:chOff x="0" y="0"/>
            <a:chExt cx="8001749" cy="1095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01749" cy="1095125"/>
            </a:xfrm>
            <a:custGeom>
              <a:avLst/>
              <a:gdLst/>
              <a:ahLst/>
              <a:cxnLst/>
              <a:rect l="l" t="t" r="r" b="b"/>
              <a:pathLst>
                <a:path w="8001749" h="1095125">
                  <a:moveTo>
                    <a:pt x="8001749" y="547562"/>
                  </a:moveTo>
                  <a:lnTo>
                    <a:pt x="7798549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7798549" y="0"/>
                  </a:lnTo>
                  <a:lnTo>
                    <a:pt x="8001749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7773149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75547" y="2176008"/>
            <a:ext cx="13315043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9"/>
              </a:lnSpc>
            </a:pPr>
            <a:r>
              <a:rPr lang="en-US" sz="8799">
                <a:solidFill>
                  <a:srgbClr val="FFFFFF"/>
                </a:solidFill>
                <a:latin typeface="Chau Philomene"/>
              </a:rPr>
              <a:t>THE CHALLENGE ....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570451" y="-127816"/>
            <a:ext cx="6080536" cy="5225461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513301" y="5133975"/>
            <a:ext cx="6080536" cy="5225461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417554" y="-127816"/>
            <a:ext cx="6087287" cy="5271316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4947" b="-49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875376" y="5143500"/>
            <a:ext cx="6087287" cy="5271316"/>
            <a:chOff x="0" y="0"/>
            <a:chExt cx="4282440" cy="3708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7739" b="-77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64630" y="3935464"/>
            <a:ext cx="11610746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Clear Sans"/>
              </a:rPr>
              <a:t>There is a market gap for the availability of a low-cost, economical ULB tester designed for simple Go-No-Go testing.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766518" y="4473204"/>
            <a:ext cx="9491350" cy="8156629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10994" y="-4293026"/>
            <a:ext cx="18092203" cy="6911268"/>
            <a:chOff x="0" y="0"/>
            <a:chExt cx="1549341" cy="5918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9341" cy="591852"/>
            </a:xfrm>
            <a:custGeom>
              <a:avLst/>
              <a:gdLst/>
              <a:ahLst/>
              <a:cxnLst/>
              <a:rect l="l" t="t" r="r" b="b"/>
              <a:pathLst>
                <a:path w="1549341" h="591852">
                  <a:moveTo>
                    <a:pt x="1549341" y="295926"/>
                  </a:moveTo>
                  <a:lnTo>
                    <a:pt x="1346141" y="591852"/>
                  </a:lnTo>
                  <a:lnTo>
                    <a:pt x="203200" y="591852"/>
                  </a:lnTo>
                  <a:lnTo>
                    <a:pt x="0" y="295926"/>
                  </a:lnTo>
                  <a:lnTo>
                    <a:pt x="203200" y="0"/>
                  </a:lnTo>
                  <a:lnTo>
                    <a:pt x="1346141" y="0"/>
                  </a:lnTo>
                  <a:lnTo>
                    <a:pt x="1549341" y="295926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1320741" cy="62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858594" y="-4140626"/>
            <a:ext cx="18092203" cy="6758868"/>
            <a:chOff x="0" y="0"/>
            <a:chExt cx="1549341" cy="5788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9341" cy="578802"/>
            </a:xfrm>
            <a:custGeom>
              <a:avLst/>
              <a:gdLst/>
              <a:ahLst/>
              <a:cxnLst/>
              <a:rect l="l" t="t" r="r" b="b"/>
              <a:pathLst>
                <a:path w="1549341" h="578802">
                  <a:moveTo>
                    <a:pt x="1549341" y="289401"/>
                  </a:moveTo>
                  <a:lnTo>
                    <a:pt x="1346141" y="578802"/>
                  </a:lnTo>
                  <a:lnTo>
                    <a:pt x="203200" y="578802"/>
                  </a:lnTo>
                  <a:lnTo>
                    <a:pt x="0" y="289401"/>
                  </a:lnTo>
                  <a:lnTo>
                    <a:pt x="203200" y="0"/>
                  </a:lnTo>
                  <a:lnTo>
                    <a:pt x="1346141" y="0"/>
                  </a:lnTo>
                  <a:lnTo>
                    <a:pt x="1549341" y="2894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1320741" cy="607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629469" y="8551518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5400000">
            <a:off x="252108" y="3596992"/>
            <a:ext cx="635057" cy="374530"/>
            <a:chOff x="0" y="0"/>
            <a:chExt cx="812800" cy="4793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79356"/>
            </a:xfrm>
            <a:custGeom>
              <a:avLst/>
              <a:gdLst/>
              <a:ahLst/>
              <a:cxnLst/>
              <a:rect l="l" t="t" r="r" b="b"/>
              <a:pathLst>
                <a:path w="812800" h="479356">
                  <a:moveTo>
                    <a:pt x="406400" y="0"/>
                  </a:moveTo>
                  <a:lnTo>
                    <a:pt x="812800" y="479356"/>
                  </a:lnTo>
                  <a:lnTo>
                    <a:pt x="0" y="47935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193983"/>
              <a:ext cx="558800" cy="251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252108" y="7400971"/>
            <a:ext cx="635057" cy="374530"/>
            <a:chOff x="0" y="0"/>
            <a:chExt cx="812800" cy="4793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479356"/>
            </a:xfrm>
            <a:custGeom>
              <a:avLst/>
              <a:gdLst/>
              <a:ahLst/>
              <a:cxnLst/>
              <a:rect l="l" t="t" r="r" b="b"/>
              <a:pathLst>
                <a:path w="812800" h="479356">
                  <a:moveTo>
                    <a:pt x="406400" y="0"/>
                  </a:moveTo>
                  <a:lnTo>
                    <a:pt x="812800" y="479356"/>
                  </a:lnTo>
                  <a:lnTo>
                    <a:pt x="0" y="47935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193983"/>
              <a:ext cx="558800" cy="251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752862" y="662441"/>
            <a:ext cx="5563713" cy="7167424"/>
          </a:xfrm>
          <a:custGeom>
            <a:avLst/>
            <a:gdLst/>
            <a:ahLst/>
            <a:cxnLst/>
            <a:rect l="l" t="t" r="r" b="b"/>
            <a:pathLst>
              <a:path w="5563713" h="7167424">
                <a:moveTo>
                  <a:pt x="0" y="0"/>
                </a:moveTo>
                <a:lnTo>
                  <a:pt x="5563713" y="0"/>
                </a:lnTo>
                <a:lnTo>
                  <a:pt x="5563713" y="7167424"/>
                </a:lnTo>
                <a:lnTo>
                  <a:pt x="0" y="7167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82371" y="843416"/>
            <a:ext cx="13848595" cy="88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9"/>
              </a:lnSpc>
            </a:pPr>
            <a:r>
              <a:rPr lang="en-US" sz="6999">
                <a:solidFill>
                  <a:srgbClr val="000000"/>
                </a:solidFill>
                <a:latin typeface="Chau Philomene"/>
              </a:rPr>
              <a:t>ABOUT THE UTS100 ULB TESTER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0565" y="3224260"/>
            <a:ext cx="12059852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</a:rPr>
              <a:t>The </a:t>
            </a:r>
            <a:r>
              <a:rPr lang="en-US" sz="4800" dirty="0">
                <a:solidFill>
                  <a:srgbClr val="1A04BC"/>
                </a:solidFill>
                <a:latin typeface="Open Sans"/>
              </a:rPr>
              <a:t>ULBT</a:t>
            </a:r>
            <a:r>
              <a:rPr lang="en-US" sz="4800" dirty="0">
                <a:solidFill>
                  <a:srgbClr val="FF0000"/>
                </a:solidFill>
                <a:latin typeface="Open Sans"/>
              </a:rPr>
              <a:t>E</a:t>
            </a:r>
            <a:r>
              <a:rPr lang="en-US" sz="4800" dirty="0">
                <a:solidFill>
                  <a:srgbClr val="1A04BC"/>
                </a:solidFill>
                <a:latin typeface="Open Sans"/>
              </a:rPr>
              <a:t>q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UTS100 tester is a hand-held device developed to detect ultrasonic frequencies between 20 KHZ and 100 KHZ.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0565" y="7184983"/>
            <a:ext cx="12059852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Open Sans"/>
              </a:rPr>
              <a:t>Designed to test models DK100, DK120, DK130 &amp; DK140 beacons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50132" y="517700"/>
            <a:ext cx="21099541" cy="2499799"/>
            <a:chOff x="0" y="0"/>
            <a:chExt cx="3691395" cy="43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1395" cy="437343"/>
            </a:xfrm>
            <a:custGeom>
              <a:avLst/>
              <a:gdLst/>
              <a:ahLst/>
              <a:cxnLst/>
              <a:rect l="l" t="t" r="r" b="b"/>
              <a:pathLst>
                <a:path w="3691395" h="437343">
                  <a:moveTo>
                    <a:pt x="3691395" y="218672"/>
                  </a:moveTo>
                  <a:lnTo>
                    <a:pt x="3488195" y="437343"/>
                  </a:lnTo>
                  <a:lnTo>
                    <a:pt x="203200" y="437343"/>
                  </a:lnTo>
                  <a:lnTo>
                    <a:pt x="0" y="218672"/>
                  </a:lnTo>
                  <a:lnTo>
                    <a:pt x="203200" y="0"/>
                  </a:lnTo>
                  <a:lnTo>
                    <a:pt x="3488195" y="0"/>
                  </a:lnTo>
                  <a:lnTo>
                    <a:pt x="3691395" y="218672"/>
                  </a:lnTo>
                  <a:close/>
                </a:path>
              </a:pathLst>
            </a:custGeom>
            <a:solidFill>
              <a:srgbClr val="8EE5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3462795" cy="465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977" y="759320"/>
            <a:ext cx="17897093" cy="1949730"/>
            <a:chOff x="0" y="0"/>
            <a:chExt cx="10052442" cy="1095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52442" cy="1095125"/>
            </a:xfrm>
            <a:custGeom>
              <a:avLst/>
              <a:gdLst/>
              <a:ahLst/>
              <a:cxnLst/>
              <a:rect l="l" t="t" r="r" b="b"/>
              <a:pathLst>
                <a:path w="10052442" h="1095125">
                  <a:moveTo>
                    <a:pt x="10052442" y="547562"/>
                  </a:moveTo>
                  <a:lnTo>
                    <a:pt x="9849242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9849242" y="0"/>
                  </a:lnTo>
                  <a:lnTo>
                    <a:pt x="10052442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9823842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147135" y="6085388"/>
            <a:ext cx="17152998" cy="1867535"/>
            <a:chOff x="0" y="0"/>
            <a:chExt cx="3000942" cy="3267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00942" cy="326728"/>
            </a:xfrm>
            <a:custGeom>
              <a:avLst/>
              <a:gdLst/>
              <a:ahLst/>
              <a:cxnLst/>
              <a:rect l="l" t="t" r="r" b="b"/>
              <a:pathLst>
                <a:path w="3000942" h="326728">
                  <a:moveTo>
                    <a:pt x="3000942" y="163364"/>
                  </a:moveTo>
                  <a:lnTo>
                    <a:pt x="2797742" y="326728"/>
                  </a:lnTo>
                  <a:lnTo>
                    <a:pt x="203200" y="326728"/>
                  </a:lnTo>
                  <a:lnTo>
                    <a:pt x="0" y="163364"/>
                  </a:lnTo>
                  <a:lnTo>
                    <a:pt x="203200" y="0"/>
                  </a:lnTo>
                  <a:lnTo>
                    <a:pt x="2797742" y="0"/>
                  </a:lnTo>
                  <a:lnTo>
                    <a:pt x="3000942" y="163364"/>
                  </a:lnTo>
                  <a:close/>
                </a:path>
              </a:pathLst>
            </a:custGeom>
            <a:solidFill>
              <a:srgbClr val="8EE5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28575"/>
              <a:ext cx="2772342" cy="35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92169" y="8192728"/>
            <a:ext cx="17456443" cy="1573530"/>
            <a:chOff x="0" y="0"/>
            <a:chExt cx="3054030" cy="275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54030" cy="275291"/>
            </a:xfrm>
            <a:custGeom>
              <a:avLst/>
              <a:gdLst/>
              <a:ahLst/>
              <a:cxnLst/>
              <a:rect l="l" t="t" r="r" b="b"/>
              <a:pathLst>
                <a:path w="3054030" h="275291">
                  <a:moveTo>
                    <a:pt x="3054030" y="137646"/>
                  </a:moveTo>
                  <a:lnTo>
                    <a:pt x="2850830" y="275291"/>
                  </a:lnTo>
                  <a:lnTo>
                    <a:pt x="203200" y="275291"/>
                  </a:lnTo>
                  <a:lnTo>
                    <a:pt x="0" y="137646"/>
                  </a:lnTo>
                  <a:lnTo>
                    <a:pt x="203200" y="0"/>
                  </a:lnTo>
                  <a:lnTo>
                    <a:pt x="2850830" y="0"/>
                  </a:lnTo>
                  <a:lnTo>
                    <a:pt x="3054030" y="137646"/>
                  </a:lnTo>
                  <a:close/>
                </a:path>
              </a:pathLst>
            </a:custGeom>
            <a:solidFill>
              <a:srgbClr val="8EE5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2825430" cy="303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6137140"/>
            <a:ext cx="14216561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lear Sans"/>
              </a:rPr>
              <a:t>Portable, user-friendly, and convenient for cockpit use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8097478"/>
            <a:ext cx="1398689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lear Sans"/>
              </a:rPr>
              <a:t>Tested by a trusted lab , comes with one year warranty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1348800" y="3275965"/>
            <a:ext cx="17613075" cy="2571298"/>
            <a:chOff x="0" y="0"/>
            <a:chExt cx="3081433" cy="4498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81433" cy="449852"/>
            </a:xfrm>
            <a:custGeom>
              <a:avLst/>
              <a:gdLst/>
              <a:ahLst/>
              <a:cxnLst/>
              <a:rect l="l" t="t" r="r" b="b"/>
              <a:pathLst>
                <a:path w="3081433" h="449852">
                  <a:moveTo>
                    <a:pt x="3081433" y="224926"/>
                  </a:moveTo>
                  <a:lnTo>
                    <a:pt x="2878233" y="449852"/>
                  </a:lnTo>
                  <a:lnTo>
                    <a:pt x="203200" y="449852"/>
                  </a:lnTo>
                  <a:lnTo>
                    <a:pt x="0" y="224926"/>
                  </a:lnTo>
                  <a:lnTo>
                    <a:pt x="203200" y="0"/>
                  </a:lnTo>
                  <a:lnTo>
                    <a:pt x="2878233" y="0"/>
                  </a:lnTo>
                  <a:lnTo>
                    <a:pt x="3081433" y="224926"/>
                  </a:lnTo>
                  <a:close/>
                </a:path>
              </a:pathLst>
            </a:custGeom>
            <a:solidFill>
              <a:srgbClr val="8EE5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2852833" cy="478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837154" y="2385482"/>
            <a:ext cx="4337416" cy="7710963"/>
          </a:xfrm>
          <a:custGeom>
            <a:avLst/>
            <a:gdLst/>
            <a:ahLst/>
            <a:cxnLst/>
            <a:rect l="l" t="t" r="r" b="b"/>
            <a:pathLst>
              <a:path w="4337416" h="7710963">
                <a:moveTo>
                  <a:pt x="0" y="0"/>
                </a:moveTo>
                <a:lnTo>
                  <a:pt x="4337417" y="0"/>
                </a:lnTo>
                <a:lnTo>
                  <a:pt x="4337417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-229668" y="1405573"/>
            <a:ext cx="1821373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9"/>
              </a:lnSpc>
            </a:pPr>
            <a:r>
              <a:rPr lang="en-US" sz="9600" dirty="0">
                <a:solidFill>
                  <a:srgbClr val="FFFFFF"/>
                </a:solidFill>
                <a:latin typeface="Chau Philomene"/>
              </a:rPr>
              <a:t>FEATURES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229668" y="3178358"/>
            <a:ext cx="14216561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lear Sans"/>
              </a:rPr>
              <a:t>Concerned about running out of battery in the field? Fret not; the UTS100 comes equipped with a backup battery.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723968"/>
            <a:ext cx="6096000" cy="3516492"/>
            <a:chOff x="0" y="0"/>
            <a:chExt cx="1865815" cy="1076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5815" cy="1076300"/>
            </a:xfrm>
            <a:custGeom>
              <a:avLst/>
              <a:gdLst/>
              <a:ahLst/>
              <a:cxnLst/>
              <a:rect l="l" t="t" r="r" b="b"/>
              <a:pathLst>
                <a:path w="1865815" h="1076300">
                  <a:moveTo>
                    <a:pt x="0" y="0"/>
                  </a:moveTo>
                  <a:lnTo>
                    <a:pt x="1865815" y="0"/>
                  </a:lnTo>
                  <a:lnTo>
                    <a:pt x="1865815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2970A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865815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02020" y="-453360"/>
            <a:ext cx="6733218" cy="5830663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4224" r="-242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50369" y="1218058"/>
            <a:ext cx="6406877" cy="5505910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123825"/>
              <a:ext cx="5842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77699" y="-4750124"/>
            <a:ext cx="6479547" cy="5568361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68576" y="-669072"/>
            <a:ext cx="5738848" cy="7393041"/>
          </a:xfrm>
          <a:custGeom>
            <a:avLst/>
            <a:gdLst/>
            <a:ahLst/>
            <a:cxnLst/>
            <a:rect l="l" t="t" r="r" b="b"/>
            <a:pathLst>
              <a:path w="5738848" h="7393041">
                <a:moveTo>
                  <a:pt x="0" y="0"/>
                </a:moveTo>
                <a:lnTo>
                  <a:pt x="5738848" y="0"/>
                </a:lnTo>
                <a:lnTo>
                  <a:pt x="5738848" y="7393040"/>
                </a:lnTo>
                <a:lnTo>
                  <a:pt x="0" y="7393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096000" y="6723968"/>
            <a:ext cx="6096000" cy="3516492"/>
            <a:chOff x="0" y="0"/>
            <a:chExt cx="1865815" cy="10763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15" cy="1076300"/>
            </a:xfrm>
            <a:custGeom>
              <a:avLst/>
              <a:gdLst/>
              <a:ahLst/>
              <a:cxnLst/>
              <a:rect l="l" t="t" r="r" b="b"/>
              <a:pathLst>
                <a:path w="1865815" h="1076300">
                  <a:moveTo>
                    <a:pt x="0" y="0"/>
                  </a:moveTo>
                  <a:lnTo>
                    <a:pt x="1865815" y="0"/>
                  </a:lnTo>
                  <a:lnTo>
                    <a:pt x="1865815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337EC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865815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038014" y="6723968"/>
            <a:ext cx="6249986" cy="3516492"/>
            <a:chOff x="0" y="0"/>
            <a:chExt cx="1912946" cy="10763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2946" cy="1076300"/>
            </a:xfrm>
            <a:custGeom>
              <a:avLst/>
              <a:gdLst/>
              <a:ahLst/>
              <a:cxnLst/>
              <a:rect l="l" t="t" r="r" b="b"/>
              <a:pathLst>
                <a:path w="1912946" h="1076300">
                  <a:moveTo>
                    <a:pt x="0" y="0"/>
                  </a:moveTo>
                  <a:lnTo>
                    <a:pt x="1912946" y="0"/>
                  </a:lnTo>
                  <a:lnTo>
                    <a:pt x="1912946" y="1076300"/>
                  </a:lnTo>
                  <a:lnTo>
                    <a:pt x="0" y="1076300"/>
                  </a:lnTo>
                  <a:close/>
                </a:path>
              </a:pathLst>
            </a:custGeom>
            <a:solidFill>
              <a:srgbClr val="17528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12946" cy="1104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07654" y="7646639"/>
            <a:ext cx="4724988" cy="146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1"/>
              </a:lnSpc>
            </a:pPr>
            <a:r>
              <a:rPr lang="en-US" sz="5895">
                <a:solidFill>
                  <a:srgbClr val="FFFFFF"/>
                </a:solidFill>
                <a:latin typeface="Chau Philomene"/>
              </a:rPr>
              <a:t>COST EFFECTIVE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67548" y="7667119"/>
            <a:ext cx="4724988" cy="146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1"/>
              </a:lnSpc>
            </a:pPr>
            <a:r>
              <a:rPr lang="en-US" sz="5895">
                <a:solidFill>
                  <a:srgbClr val="FFFFFF"/>
                </a:solidFill>
                <a:latin typeface="Chau Philomene"/>
              </a:rPr>
              <a:t>IN STOCK - READY TO SHIP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27442" y="7687599"/>
            <a:ext cx="4724988" cy="146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1"/>
              </a:lnSpc>
            </a:pPr>
            <a:r>
              <a:rPr lang="en-US" sz="5895">
                <a:solidFill>
                  <a:srgbClr val="FFFFFF"/>
                </a:solidFill>
                <a:latin typeface="Chau Philomene"/>
              </a:rPr>
              <a:t>HANDHELD, EASY TO USE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53112" y="2015614"/>
            <a:ext cx="4753094" cy="336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75286"/>
                </a:solidFill>
                <a:latin typeface="Clear Sans Bold"/>
              </a:rPr>
              <a:t>UTS100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75286"/>
                </a:solidFill>
                <a:latin typeface="Clear Sans Bold"/>
              </a:rPr>
              <a:t>ULB TESTER 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175286"/>
                </a:solidFill>
                <a:latin typeface="Clear Sans Bold"/>
              </a:rPr>
              <a:t>BENEFITS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57087" y="954720"/>
            <a:ext cx="24321792" cy="8063236"/>
            <a:chOff x="0" y="0"/>
            <a:chExt cx="2082818" cy="6635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2818" cy="663585"/>
            </a:xfrm>
            <a:custGeom>
              <a:avLst/>
              <a:gdLst/>
              <a:ahLst/>
              <a:cxnLst/>
              <a:rect l="l" t="t" r="r" b="b"/>
              <a:pathLst>
                <a:path w="2082818" h="663585">
                  <a:moveTo>
                    <a:pt x="2082818" y="331792"/>
                  </a:moveTo>
                  <a:lnTo>
                    <a:pt x="1879618" y="663585"/>
                  </a:lnTo>
                  <a:lnTo>
                    <a:pt x="203200" y="663585"/>
                  </a:lnTo>
                  <a:lnTo>
                    <a:pt x="0" y="331792"/>
                  </a:lnTo>
                  <a:lnTo>
                    <a:pt x="203200" y="0"/>
                  </a:lnTo>
                  <a:lnTo>
                    <a:pt x="1879618" y="0"/>
                  </a:lnTo>
                  <a:lnTo>
                    <a:pt x="2082818" y="3317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28575"/>
              <a:ext cx="1854218" cy="69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170670"/>
            <a:ext cx="12120705" cy="10457670"/>
            <a:chOff x="0" y="0"/>
            <a:chExt cx="5433780" cy="46882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3780" cy="4688232"/>
            </a:xfrm>
            <a:custGeom>
              <a:avLst/>
              <a:gdLst/>
              <a:ahLst/>
              <a:cxnLst/>
              <a:rect l="l" t="t" r="r" b="b"/>
              <a:pathLst>
                <a:path w="5433780" h="4688232">
                  <a:moveTo>
                    <a:pt x="4075335" y="0"/>
                  </a:moveTo>
                  <a:lnTo>
                    <a:pt x="1358445" y="0"/>
                  </a:lnTo>
                  <a:lnTo>
                    <a:pt x="0" y="2344116"/>
                  </a:lnTo>
                  <a:lnTo>
                    <a:pt x="1358445" y="4688232"/>
                  </a:lnTo>
                  <a:lnTo>
                    <a:pt x="4075335" y="4688232"/>
                  </a:lnTo>
                  <a:lnTo>
                    <a:pt x="5433780" y="2344116"/>
                  </a:lnTo>
                  <a:close/>
                </a:path>
              </a:pathLst>
            </a:custGeom>
            <a:blipFill>
              <a:blip r:embed="rId2"/>
              <a:stretch>
                <a:fillRect l="-29826" r="-298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065756" y="8466715"/>
            <a:ext cx="4033553" cy="1583169"/>
          </a:xfrm>
          <a:custGeom>
            <a:avLst/>
            <a:gdLst/>
            <a:ahLst/>
            <a:cxnLst/>
            <a:rect l="l" t="t" r="r" b="b"/>
            <a:pathLst>
              <a:path w="4033553" h="1583169">
                <a:moveTo>
                  <a:pt x="0" y="0"/>
                </a:moveTo>
                <a:lnTo>
                  <a:pt x="4033553" y="0"/>
                </a:lnTo>
                <a:lnTo>
                  <a:pt x="4033553" y="1583170"/>
                </a:lnTo>
                <a:lnTo>
                  <a:pt x="0" y="158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4240" y="4337058"/>
            <a:ext cx="8499569" cy="429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9"/>
              </a:lnSpc>
            </a:pPr>
            <a:r>
              <a:rPr lang="en-US" sz="8799">
                <a:solidFill>
                  <a:srgbClr val="000000"/>
                </a:solidFill>
                <a:latin typeface="Chau Philomene"/>
              </a:rPr>
              <a:t>VISIT US TO ENTER THE GIVEAWAY AT </a:t>
            </a:r>
            <a:r>
              <a:rPr lang="en-US" sz="8799">
                <a:solidFill>
                  <a:srgbClr val="FF3131"/>
                </a:solidFill>
                <a:latin typeface="Chau Philomene"/>
              </a:rPr>
              <a:t>BOOTH 509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80058" y="954719"/>
            <a:ext cx="11468471" cy="2949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4AAD"/>
                </a:solidFill>
                <a:latin typeface="Times New Roman Bold"/>
              </a:rPr>
              <a:t>Win a ULBT</a:t>
            </a:r>
            <a:r>
              <a:rPr lang="en-US" sz="8000" dirty="0">
                <a:solidFill>
                  <a:srgbClr val="FF3131"/>
                </a:solidFill>
                <a:latin typeface="Times New Roman Bold"/>
              </a:rPr>
              <a:t>E</a:t>
            </a:r>
            <a:r>
              <a:rPr lang="en-US" sz="8000" dirty="0">
                <a:solidFill>
                  <a:srgbClr val="004AAD"/>
                </a:solidFill>
                <a:latin typeface="Times New Roman Bold"/>
              </a:rPr>
              <a:t>q UTS100</a:t>
            </a:r>
          </a:p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4AAD"/>
                </a:solidFill>
                <a:latin typeface="Times New Roman Bold"/>
              </a:rPr>
              <a:t>ULB Tester!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C80AB36-A3EC-7209-4EE2-F63B27D5A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115" y="203353"/>
            <a:ext cx="4534856" cy="2131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33769"/>
            <a:ext cx="12848668" cy="248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521"/>
              </a:lnSpc>
            </a:pPr>
            <a:r>
              <a:rPr lang="en-US" sz="19496">
                <a:solidFill>
                  <a:srgbClr val="FFFFFF"/>
                </a:solidFill>
                <a:latin typeface="Chau Philomene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217</Words>
  <Application>Microsoft Office PowerPoint</Application>
  <PresentationFormat>Custom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Open Sans Bold</vt:lpstr>
      <vt:lpstr>Times New Roman Bold</vt:lpstr>
      <vt:lpstr>Arial</vt:lpstr>
      <vt:lpstr>Chau Philomene</vt:lpstr>
      <vt:lpstr>Clear Sans</vt:lpstr>
      <vt:lpstr>Clear Sans Bold</vt:lpstr>
      <vt:lpstr>Times New Roman</vt:lpstr>
      <vt:lpstr>Aptos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Company</dc:title>
  <dc:creator>Edelyn</dc:creator>
  <cp:lastModifiedBy>Sarah</cp:lastModifiedBy>
  <cp:revision>20</cp:revision>
  <dcterms:created xsi:type="dcterms:W3CDTF">2006-08-16T00:00:00Z</dcterms:created>
  <dcterms:modified xsi:type="dcterms:W3CDTF">2024-03-11T20:36:53Z</dcterms:modified>
  <dc:identifier>DAF97QBB9SY</dc:identifier>
</cp:coreProperties>
</file>